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Arial" charset="1" panose="020B0502020202020204"/>
      <p:regular r:id="rId16"/>
    </p:embeddedFont>
    <p:embeddedFont>
      <p:font typeface="Playfair Display Bold" charset="1" panose="00000000000000000000"/>
      <p:regular r:id="rId17"/>
    </p:embeddedFont>
    <p:embeddedFont>
      <p:font typeface="Playfair Display" charset="1" panose="0000000000000000000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gif" Type="http://schemas.openxmlformats.org/officeDocument/2006/relationships/image"/><Relationship Id="rId6" Target="../media/image5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1.png" Type="http://schemas.openxmlformats.org/officeDocument/2006/relationships/image"/><Relationship Id="rId4" Target="../media/image4.gif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1.png" Type="http://schemas.openxmlformats.org/officeDocument/2006/relationships/image"/><Relationship Id="rId4" Target="../media/image4.gif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1.png" Type="http://schemas.openxmlformats.org/officeDocument/2006/relationships/image"/><Relationship Id="rId4" Target="../media/image4.gif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1.png" Type="http://schemas.openxmlformats.org/officeDocument/2006/relationships/image"/><Relationship Id="rId4" Target="../media/image4.gif" Type="http://schemas.openxmlformats.org/officeDocument/2006/relationships/image"/><Relationship Id="rId5" Target="../media/image7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1.png" Type="http://schemas.openxmlformats.org/officeDocument/2006/relationships/image"/><Relationship Id="rId4" Target="../media/image4.gif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1.png" Type="http://schemas.openxmlformats.org/officeDocument/2006/relationships/image"/><Relationship Id="rId4" Target="../media/image4.gif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1.png" Type="http://schemas.openxmlformats.org/officeDocument/2006/relationships/image"/><Relationship Id="rId4" Target="../media/image4.gif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4.gif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1.png" Type="http://schemas.openxmlformats.org/officeDocument/2006/relationships/image"/><Relationship Id="rId4" Target="../media/image4.gif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F8AD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1316575" y="-2414045"/>
            <a:ext cx="15357113" cy="19657105"/>
            <a:chOff x="0" y="0"/>
            <a:chExt cx="20476151" cy="2620947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476211" cy="26209498"/>
            </a:xfrm>
            <a:custGeom>
              <a:avLst/>
              <a:gdLst/>
              <a:ahLst/>
              <a:cxnLst/>
              <a:rect r="r" b="b" t="t" l="l"/>
              <a:pathLst>
                <a:path h="26209498" w="20476211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22" t="0" r="-22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4177436" y="202404"/>
            <a:ext cx="1870386" cy="1636090"/>
            <a:chOff x="0" y="0"/>
            <a:chExt cx="2493848" cy="218145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93899" cy="2181479"/>
            </a:xfrm>
            <a:custGeom>
              <a:avLst/>
              <a:gdLst/>
              <a:ahLst/>
              <a:cxnLst/>
              <a:rect r="r" b="b" t="t" l="l"/>
              <a:pathLst>
                <a:path h="2181479" w="2493899">
                  <a:moveTo>
                    <a:pt x="0" y="0"/>
                  </a:moveTo>
                  <a:lnTo>
                    <a:pt x="2493899" y="0"/>
                  </a:lnTo>
                  <a:lnTo>
                    <a:pt x="2493899" y="2181479"/>
                  </a:lnTo>
                  <a:lnTo>
                    <a:pt x="0" y="218147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80000"/>
              </a:blip>
              <a:stretch>
                <a:fillRect l="-2270" t="0" r="-2268" b="1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10605733" y="208938"/>
            <a:ext cx="4256942" cy="1720114"/>
            <a:chOff x="0" y="0"/>
            <a:chExt cx="5675923" cy="229348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675884" cy="2293493"/>
            </a:xfrm>
            <a:custGeom>
              <a:avLst/>
              <a:gdLst/>
              <a:ahLst/>
              <a:cxnLst/>
              <a:rect r="r" b="b" t="t" l="l"/>
              <a:pathLst>
                <a:path h="2293493" w="5675884">
                  <a:moveTo>
                    <a:pt x="0" y="0"/>
                  </a:moveTo>
                  <a:lnTo>
                    <a:pt x="5675884" y="0"/>
                  </a:lnTo>
                  <a:lnTo>
                    <a:pt x="5675884" y="2293493"/>
                  </a:lnTo>
                  <a:lnTo>
                    <a:pt x="0" y="229349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-124897" r="0" b="-124897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-10798857">
            <a:off x="2913592" y="2777294"/>
            <a:ext cx="11569793" cy="6479084"/>
            <a:chOff x="0" y="0"/>
            <a:chExt cx="15426391" cy="863877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5426437" cy="8638794"/>
            </a:xfrm>
            <a:custGeom>
              <a:avLst/>
              <a:gdLst/>
              <a:ahLst/>
              <a:cxnLst/>
              <a:rect r="r" b="b" t="t" l="l"/>
              <a:pathLst>
                <a:path h="8638794" w="15426437">
                  <a:moveTo>
                    <a:pt x="0" y="0"/>
                  </a:moveTo>
                  <a:lnTo>
                    <a:pt x="15426437" y="0"/>
                  </a:lnTo>
                  <a:lnTo>
                    <a:pt x="15426437" y="8638794"/>
                  </a:lnTo>
                  <a:lnTo>
                    <a:pt x="0" y="863879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-399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7101644" y="-264049"/>
            <a:ext cx="4084712" cy="4386202"/>
            <a:chOff x="0" y="0"/>
            <a:chExt cx="5446283" cy="5848269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5446268" cy="5848223"/>
            </a:xfrm>
            <a:custGeom>
              <a:avLst/>
              <a:gdLst/>
              <a:ahLst/>
              <a:cxnLst/>
              <a:rect r="r" b="b" t="t" l="l"/>
              <a:pathLst>
                <a:path h="5848223" w="5446268">
                  <a:moveTo>
                    <a:pt x="0" y="0"/>
                  </a:moveTo>
                  <a:lnTo>
                    <a:pt x="5446268" y="0"/>
                  </a:lnTo>
                  <a:lnTo>
                    <a:pt x="5446268" y="5848223"/>
                  </a:lnTo>
                  <a:lnTo>
                    <a:pt x="0" y="58482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3690" t="0" r="-3690" b="0"/>
              </a:stretch>
            </a:blip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3276450" y="4150728"/>
            <a:ext cx="11735100" cy="1154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220"/>
              </a:lnSpc>
            </a:pPr>
            <a:r>
              <a:rPr lang="en-US" sz="9605">
                <a:solidFill>
                  <a:srgbClr val="009CFF"/>
                </a:solidFill>
                <a:latin typeface="Arial"/>
                <a:ea typeface="Arial"/>
                <a:cs typeface="Arial"/>
                <a:sym typeface="Arial"/>
              </a:rPr>
              <a:t>HackOrbit</a:t>
            </a:r>
            <a:r>
              <a:rPr lang="en-US" sz="960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lang="en-US" sz="9605">
                <a:solidFill>
                  <a:srgbClr val="009CFF"/>
                </a:solidFill>
                <a:latin typeface="Arial"/>
                <a:ea typeface="Arial"/>
                <a:cs typeface="Arial"/>
                <a:sym typeface="Arial"/>
              </a:rPr>
              <a:t>2025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149977" y="6528451"/>
            <a:ext cx="7988046" cy="2340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52"/>
              </a:lnSpc>
            </a:pPr>
            <a:r>
              <a:rPr lang="en-US" sz="8297" b="true">
                <a:solidFill>
                  <a:srgbClr val="D9D9D9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WE BARE BUGS</a:t>
            </a:r>
          </a:p>
          <a:p>
            <a:pPr algn="ctr">
              <a:lnSpc>
                <a:spcPts val="7456"/>
              </a:lnSpc>
            </a:pP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1549952" y="-4685052"/>
            <a:ext cx="15357113" cy="19657105"/>
            <a:chOff x="0" y="0"/>
            <a:chExt cx="20476151" cy="2620947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476211" cy="26209498"/>
            </a:xfrm>
            <a:custGeom>
              <a:avLst/>
              <a:gdLst/>
              <a:ahLst/>
              <a:cxnLst/>
              <a:rect r="r" b="b" t="t" l="l"/>
              <a:pathLst>
                <a:path h="26209498" w="20476211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22" t="0" r="-22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-5400000">
            <a:off x="1702352" y="-4532652"/>
            <a:ext cx="15357113" cy="19657105"/>
            <a:chOff x="0" y="0"/>
            <a:chExt cx="20476151" cy="2620947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0476211" cy="26209498"/>
            </a:xfrm>
            <a:custGeom>
              <a:avLst/>
              <a:gdLst/>
              <a:ahLst/>
              <a:cxnLst/>
              <a:rect r="r" b="b" t="t" l="l"/>
              <a:pathLst>
                <a:path h="26209498" w="20476211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2" t="0" r="-22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-10798857">
            <a:off x="4832696" y="2189493"/>
            <a:ext cx="8590832" cy="4810866"/>
            <a:chOff x="0" y="0"/>
            <a:chExt cx="11454443" cy="641448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1454384" cy="6414516"/>
            </a:xfrm>
            <a:custGeom>
              <a:avLst/>
              <a:gdLst/>
              <a:ahLst/>
              <a:cxnLst/>
              <a:rect r="r" b="b" t="t" l="l"/>
              <a:pathLst>
                <a:path h="6414516" w="11454384">
                  <a:moveTo>
                    <a:pt x="0" y="0"/>
                  </a:moveTo>
                  <a:lnTo>
                    <a:pt x="11454384" y="0"/>
                  </a:lnTo>
                  <a:lnTo>
                    <a:pt x="11454384" y="6414516"/>
                  </a:lnTo>
                  <a:lnTo>
                    <a:pt x="0" y="641451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-398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3226250" y="2985352"/>
            <a:ext cx="11803723" cy="27848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789"/>
              </a:lnSpc>
            </a:pPr>
            <a:r>
              <a:rPr lang="en-US" b="true" sz="16514">
                <a:solidFill>
                  <a:srgbClr val="D9D9D9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Thank you!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1549952" y="-4685052"/>
            <a:ext cx="15357113" cy="19657105"/>
            <a:chOff x="0" y="0"/>
            <a:chExt cx="20476151" cy="2620947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476211" cy="26209498"/>
            </a:xfrm>
            <a:custGeom>
              <a:avLst/>
              <a:gdLst/>
              <a:ahLst/>
              <a:cxnLst/>
              <a:rect r="r" b="b" t="t" l="l"/>
              <a:pathLst>
                <a:path h="26209498" w="20476211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22" t="0" r="-22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-5400000">
            <a:off x="1549952" y="-4931185"/>
            <a:ext cx="15357113" cy="19657105"/>
            <a:chOff x="0" y="0"/>
            <a:chExt cx="20476151" cy="2620947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0476211" cy="26209498"/>
            </a:xfrm>
            <a:custGeom>
              <a:avLst/>
              <a:gdLst/>
              <a:ahLst/>
              <a:cxnLst/>
              <a:rect r="r" b="b" t="t" l="l"/>
              <a:pathLst>
                <a:path h="26209498" w="20476211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2" t="0" r="-22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-10798857">
            <a:off x="4261283" y="2758599"/>
            <a:ext cx="9765317" cy="5119190"/>
            <a:chOff x="0" y="0"/>
            <a:chExt cx="13020423" cy="682558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3020421" cy="6825600"/>
            </a:xfrm>
            <a:custGeom>
              <a:avLst/>
              <a:gdLst/>
              <a:ahLst/>
              <a:cxnLst/>
              <a:rect r="r" b="b" t="t" l="l"/>
              <a:pathLst>
                <a:path h="6825600" w="13020421">
                  <a:moveTo>
                    <a:pt x="0" y="0"/>
                  </a:moveTo>
                  <a:lnTo>
                    <a:pt x="13020421" y="0"/>
                  </a:lnTo>
                  <a:lnTo>
                    <a:pt x="13020421" y="6825600"/>
                  </a:lnTo>
                  <a:lnTo>
                    <a:pt x="0" y="68256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-3412" r="0" b="-3838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2379416" y="952500"/>
            <a:ext cx="13368960" cy="15317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62"/>
              </a:lnSpc>
            </a:pPr>
            <a:r>
              <a:rPr lang="en-US" b="true" sz="6335" u="sng">
                <a:solidFill>
                  <a:srgbClr val="D9D9D9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 THEME </a:t>
            </a:r>
          </a:p>
          <a:p>
            <a:pPr algn="ctr">
              <a:lnSpc>
                <a:spcPts val="1847"/>
              </a:lnSpc>
            </a:pPr>
          </a:p>
          <a:p>
            <a:pPr algn="ctr">
              <a:lnSpc>
                <a:spcPts val="1847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2379416" y="5683182"/>
            <a:ext cx="13698186" cy="2801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40"/>
              </a:lnSpc>
            </a:pPr>
            <a:r>
              <a:rPr lang="en-US" sz="5585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"SolarSmart: Pincode-Based Solar Power Estimation with Intelligent Chatbot Assistance"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294907" y="2097586"/>
            <a:ext cx="13698186" cy="30459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68"/>
              </a:lnSpc>
            </a:pPr>
            <a:r>
              <a:rPr lang="en-US" sz="5661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Sustainability and AI &amp; Machine Learning </a:t>
            </a:r>
          </a:p>
          <a:p>
            <a:pPr algn="ctr">
              <a:lnSpc>
                <a:spcPts val="7468"/>
              </a:lnSpc>
            </a:pPr>
          </a:p>
          <a:p>
            <a:pPr algn="ctr">
              <a:lnSpc>
                <a:spcPts val="9453"/>
              </a:lnSpc>
              <a:spcBef>
                <a:spcPct val="0"/>
              </a:spcBef>
            </a:pPr>
            <a:r>
              <a:rPr lang="en-US" b="true" sz="7161" u="sng">
                <a:solidFill>
                  <a:srgbClr val="D9D9D9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Problem Statement : 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4AA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1549952" y="-4685052"/>
            <a:ext cx="15357113" cy="19657105"/>
            <a:chOff x="0" y="0"/>
            <a:chExt cx="20476151" cy="2620947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476211" cy="26209498"/>
            </a:xfrm>
            <a:custGeom>
              <a:avLst/>
              <a:gdLst/>
              <a:ahLst/>
              <a:cxnLst/>
              <a:rect r="r" b="b" t="t" l="l"/>
              <a:pathLst>
                <a:path h="26209498" w="20476211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22" t="0" r="-22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-5400000">
            <a:off x="1465443" y="-3785402"/>
            <a:ext cx="15357113" cy="19657105"/>
            <a:chOff x="0" y="0"/>
            <a:chExt cx="20476151" cy="2620947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0476211" cy="26209498"/>
            </a:xfrm>
            <a:custGeom>
              <a:avLst/>
              <a:gdLst/>
              <a:ahLst/>
              <a:cxnLst/>
              <a:rect r="r" b="b" t="t" l="l"/>
              <a:pathLst>
                <a:path h="26209498" w="20476211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2" t="0" r="-22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-10798857">
            <a:off x="4261341" y="2409211"/>
            <a:ext cx="9765317" cy="5468578"/>
            <a:chOff x="0" y="0"/>
            <a:chExt cx="13020423" cy="729143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3020421" cy="7291451"/>
            </a:xfrm>
            <a:custGeom>
              <a:avLst/>
              <a:gdLst/>
              <a:ahLst/>
              <a:cxnLst/>
              <a:rect r="r" b="b" t="t" l="l"/>
              <a:pathLst>
                <a:path h="7291451" w="13020421">
                  <a:moveTo>
                    <a:pt x="0" y="0"/>
                  </a:moveTo>
                  <a:lnTo>
                    <a:pt x="13020421" y="0"/>
                  </a:lnTo>
                  <a:lnTo>
                    <a:pt x="13020421" y="7291451"/>
                  </a:lnTo>
                  <a:lnTo>
                    <a:pt x="0" y="72914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-398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4896783" y="370320"/>
            <a:ext cx="9130784" cy="10368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68"/>
              </a:lnSpc>
            </a:pPr>
            <a:r>
              <a:rPr lang="en-US" b="true" sz="6339" u="sng">
                <a:solidFill>
                  <a:srgbClr val="D9D9D9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PROPOSED SOLUTION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11453" y="1532098"/>
            <a:ext cx="16701444" cy="77262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17054" indent="-358527" lvl="1">
              <a:lnSpc>
                <a:spcPts val="4423"/>
              </a:lnSpc>
              <a:buFont typeface="Arial"/>
              <a:buChar char="•"/>
            </a:pPr>
            <a:r>
              <a:rPr lang="en-US" sz="3321" u="sng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Data Sources:</a:t>
            </a:r>
            <a:r>
              <a:rPr lang="en-US" sz="3321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Draws on weather forecast information from NASA and a solar panel data set to use for panel details.</a:t>
            </a:r>
          </a:p>
          <a:p>
            <a:pPr algn="l">
              <a:lnSpc>
                <a:spcPts val="4423"/>
              </a:lnSpc>
            </a:pPr>
          </a:p>
          <a:p>
            <a:pPr algn="l" marL="717054" indent="-358527" lvl="1">
              <a:lnSpc>
                <a:spcPts val="4423"/>
              </a:lnSpc>
              <a:buFont typeface="Arial"/>
              <a:buChar char="•"/>
            </a:pPr>
            <a:r>
              <a:rPr lang="en-US" sz="3321" u="sng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User Input</a:t>
            </a:r>
            <a:r>
              <a:rPr lang="en-US" sz="3321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: Receives location, panel watts, number of panels, tilt, and efficiency through an easy-to-use frontend.</a:t>
            </a:r>
          </a:p>
          <a:p>
            <a:pPr algn="l">
              <a:lnSpc>
                <a:spcPts val="4423"/>
              </a:lnSpc>
            </a:pPr>
          </a:p>
          <a:p>
            <a:pPr algn="l" marL="717054" indent="-358527" lvl="1">
              <a:lnSpc>
                <a:spcPts val="4423"/>
              </a:lnSpc>
              <a:buFont typeface="Arial"/>
              <a:buChar char="•"/>
            </a:pPr>
            <a:r>
              <a:rPr lang="en-US" sz="3321" u="sng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Prediction Engine:</a:t>
            </a:r>
            <a:r>
              <a:rPr lang="en-US" sz="3321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Merges weather and panel information to forecast daily solar power output (in kWh).</a:t>
            </a:r>
          </a:p>
          <a:p>
            <a:pPr algn="l">
              <a:lnSpc>
                <a:spcPts val="4423"/>
              </a:lnSpc>
            </a:pPr>
          </a:p>
          <a:p>
            <a:pPr algn="l" marL="717054" indent="-358527" lvl="1">
              <a:lnSpc>
                <a:spcPts val="4423"/>
              </a:lnSpc>
              <a:buFont typeface="Arial"/>
              <a:buChar char="•"/>
            </a:pPr>
            <a:r>
              <a:rPr lang="en-US" sz="3321" u="sng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Real-Time Forecasting:</a:t>
            </a:r>
            <a:r>
              <a:rPr lang="en-US" sz="3321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Retrieves real-time weather data based on user location for precise predictions.</a:t>
            </a:r>
          </a:p>
          <a:p>
            <a:pPr algn="l">
              <a:lnSpc>
                <a:spcPts val="4423"/>
              </a:lnSpc>
            </a:pPr>
          </a:p>
          <a:p>
            <a:pPr algn="l" marL="717054" indent="-358527" lvl="1">
              <a:lnSpc>
                <a:spcPts val="4424"/>
              </a:lnSpc>
              <a:buFont typeface="Arial"/>
              <a:buChar char="•"/>
            </a:pPr>
            <a:r>
              <a:rPr lang="en-US" sz="3321" u="sng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Scalable Design: </a:t>
            </a:r>
            <a:r>
              <a:rPr lang="en-US" sz="3321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Can easily be made to use in various locations and panel configurations.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1549952" y="-4685052"/>
            <a:ext cx="15357113" cy="19657105"/>
            <a:chOff x="0" y="0"/>
            <a:chExt cx="20476151" cy="2620947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476211" cy="26209498"/>
            </a:xfrm>
            <a:custGeom>
              <a:avLst/>
              <a:gdLst/>
              <a:ahLst/>
              <a:cxnLst/>
              <a:rect r="r" b="b" t="t" l="l"/>
              <a:pathLst>
                <a:path h="26209498" w="20476211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22" t="0" r="-22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-5400000">
            <a:off x="1702352" y="-4532652"/>
            <a:ext cx="15357113" cy="19657105"/>
            <a:chOff x="0" y="0"/>
            <a:chExt cx="20476151" cy="2620947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0476211" cy="26209498"/>
            </a:xfrm>
            <a:custGeom>
              <a:avLst/>
              <a:gdLst/>
              <a:ahLst/>
              <a:cxnLst/>
              <a:rect r="r" b="b" t="t" l="l"/>
              <a:pathLst>
                <a:path h="26209498" w="20476211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2" t="0" r="-22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-10798857">
            <a:off x="4261341" y="2409211"/>
            <a:ext cx="9765317" cy="5468578"/>
            <a:chOff x="0" y="0"/>
            <a:chExt cx="13020423" cy="729143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3020421" cy="7291451"/>
            </a:xfrm>
            <a:custGeom>
              <a:avLst/>
              <a:gdLst/>
              <a:ahLst/>
              <a:cxnLst/>
              <a:rect r="r" b="b" t="t" l="l"/>
              <a:pathLst>
                <a:path h="7291451" w="13020421">
                  <a:moveTo>
                    <a:pt x="0" y="0"/>
                  </a:moveTo>
                  <a:lnTo>
                    <a:pt x="13020421" y="0"/>
                  </a:lnTo>
                  <a:lnTo>
                    <a:pt x="13020421" y="7291451"/>
                  </a:lnTo>
                  <a:lnTo>
                    <a:pt x="0" y="72914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-398"/>
              </a:stretch>
            </a:blip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797881" y="1223710"/>
            <a:ext cx="16692237" cy="7839580"/>
          </a:xfrm>
          <a:custGeom>
            <a:avLst/>
            <a:gdLst/>
            <a:ahLst/>
            <a:cxnLst/>
            <a:rect r="r" b="b" t="t" l="l"/>
            <a:pathLst>
              <a:path h="7839580" w="16692237">
                <a:moveTo>
                  <a:pt x="0" y="0"/>
                </a:moveTo>
                <a:lnTo>
                  <a:pt x="16692238" y="0"/>
                </a:lnTo>
                <a:lnTo>
                  <a:pt x="16692238" y="7839580"/>
                </a:lnTo>
                <a:lnTo>
                  <a:pt x="0" y="783958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11806" r="0" b="-7846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920426" y="472154"/>
            <a:ext cx="10447147" cy="10368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68"/>
              </a:lnSpc>
            </a:pPr>
            <a:r>
              <a:rPr lang="en-US" b="true" sz="6339" u="sng">
                <a:solidFill>
                  <a:srgbClr val="D9D9D9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FLOWCHART / DIAGRAM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1549952" y="-4685052"/>
            <a:ext cx="15357113" cy="19657105"/>
            <a:chOff x="0" y="0"/>
            <a:chExt cx="20476151" cy="2620947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476211" cy="26209498"/>
            </a:xfrm>
            <a:custGeom>
              <a:avLst/>
              <a:gdLst/>
              <a:ahLst/>
              <a:cxnLst/>
              <a:rect r="r" b="b" t="t" l="l"/>
              <a:pathLst>
                <a:path h="26209498" w="20476211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22" t="0" r="-22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-5400000">
            <a:off x="1465443" y="-4327425"/>
            <a:ext cx="15357113" cy="19657105"/>
            <a:chOff x="0" y="0"/>
            <a:chExt cx="20476151" cy="2620947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0476211" cy="26209498"/>
            </a:xfrm>
            <a:custGeom>
              <a:avLst/>
              <a:gdLst/>
              <a:ahLst/>
              <a:cxnLst/>
              <a:rect r="r" b="b" t="t" l="l"/>
              <a:pathLst>
                <a:path h="26209498" w="20476211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2" t="0" r="-22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-10798857">
            <a:off x="4832756" y="2189386"/>
            <a:ext cx="7945947" cy="4449731"/>
            <a:chOff x="0" y="0"/>
            <a:chExt cx="10594596" cy="593297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0594594" cy="5932932"/>
            </a:xfrm>
            <a:custGeom>
              <a:avLst/>
              <a:gdLst/>
              <a:ahLst/>
              <a:cxnLst/>
              <a:rect r="r" b="b" t="t" l="l"/>
              <a:pathLst>
                <a:path h="5932932" w="10594594">
                  <a:moveTo>
                    <a:pt x="0" y="0"/>
                  </a:moveTo>
                  <a:lnTo>
                    <a:pt x="10594594" y="0"/>
                  </a:lnTo>
                  <a:lnTo>
                    <a:pt x="10594594" y="5932932"/>
                  </a:lnTo>
                  <a:lnTo>
                    <a:pt x="0" y="593293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-399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4663116" y="568666"/>
            <a:ext cx="9130784" cy="9138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73"/>
              </a:lnSpc>
            </a:pPr>
            <a:r>
              <a:rPr lang="en-US" b="true" sz="5662" u="sng">
                <a:solidFill>
                  <a:srgbClr val="D9D9D9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FLOWCHART / DIAGRAM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61761" y="1453962"/>
            <a:ext cx="16797539" cy="86587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50"/>
              </a:lnSpc>
            </a:pPr>
            <a:r>
              <a:rPr lang="en-US" sz="2918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1.</a:t>
            </a:r>
            <a:r>
              <a:rPr lang="en-US" sz="2918" u="sng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User Input</a:t>
            </a:r>
          </a:p>
          <a:p>
            <a:pPr algn="l" marL="630194" indent="-315097" lvl="1">
              <a:lnSpc>
                <a:spcPts val="3850"/>
              </a:lnSpc>
              <a:buFont typeface="Arial"/>
              <a:buChar char="•"/>
            </a:pPr>
            <a:r>
              <a:rPr lang="en-US" sz="2918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The user begins by providing their location through pincode .</a:t>
            </a:r>
          </a:p>
          <a:p>
            <a:pPr algn="l" marL="630194" indent="-315097" lvl="1">
              <a:lnSpc>
                <a:spcPts val="3850"/>
              </a:lnSpc>
              <a:buFont typeface="Arial"/>
              <a:buChar char="•"/>
            </a:pPr>
            <a:r>
              <a:rPr lang="en-US" sz="2918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This is essential for fetching local weather data.</a:t>
            </a:r>
          </a:p>
          <a:p>
            <a:pPr algn="l">
              <a:lnSpc>
                <a:spcPts val="3850"/>
              </a:lnSpc>
            </a:pPr>
          </a:p>
          <a:p>
            <a:pPr algn="l">
              <a:lnSpc>
                <a:spcPts val="3850"/>
              </a:lnSpc>
            </a:pPr>
            <a:r>
              <a:rPr lang="en-US" sz="2918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lang="en-US" sz="2918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2. F</a:t>
            </a:r>
            <a:r>
              <a:rPr lang="en-US" sz="2918" u="sng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etch Weather Data</a:t>
            </a:r>
          </a:p>
          <a:p>
            <a:pPr algn="l" marL="630194" indent="-315097" lvl="1">
              <a:lnSpc>
                <a:spcPts val="3850"/>
              </a:lnSpc>
              <a:buFont typeface="Arial"/>
              <a:buChar char="•"/>
            </a:pPr>
            <a:r>
              <a:rPr lang="en-US" sz="2918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Then the system calls an external weather API; NASA POWER.</a:t>
            </a:r>
          </a:p>
          <a:p>
            <a:pPr algn="l" marL="630194" indent="-315097" lvl="1">
              <a:lnSpc>
                <a:spcPts val="3850"/>
              </a:lnSpc>
              <a:buFont typeface="Arial"/>
              <a:buChar char="•"/>
            </a:pPr>
            <a:r>
              <a:rPr lang="en-US" sz="2918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It takes with it both raw irradiance data and some more parametric that influence this solar energy production.</a:t>
            </a:r>
          </a:p>
          <a:p>
            <a:pPr algn="l">
              <a:lnSpc>
                <a:spcPts val="3850"/>
              </a:lnSpc>
            </a:pPr>
          </a:p>
          <a:p>
            <a:pPr algn="l">
              <a:lnSpc>
                <a:spcPts val="3850"/>
              </a:lnSpc>
            </a:pPr>
            <a:r>
              <a:rPr lang="en-US" sz="2918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lang="en-US" sz="2918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3. </a:t>
            </a:r>
            <a:r>
              <a:rPr lang="en-US" sz="2918" u="sng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Extract Features</a:t>
            </a:r>
          </a:p>
          <a:p>
            <a:pPr algn="l" marL="630194" indent="-315097" lvl="1">
              <a:lnSpc>
                <a:spcPts val="3850"/>
              </a:lnSpc>
              <a:buFont typeface="Arial"/>
              <a:buChar char="•"/>
            </a:pPr>
            <a:r>
              <a:rPr lang="en-US" sz="2918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Only those features that are needed for predicting energy are selected from raw weather data.</a:t>
            </a:r>
          </a:p>
          <a:p>
            <a:pPr algn="l" marL="630194" indent="-315097" lvl="1">
              <a:lnSpc>
                <a:spcPts val="3850"/>
              </a:lnSpc>
              <a:buFont typeface="Arial"/>
              <a:buChar char="•"/>
            </a:pPr>
            <a:r>
              <a:rPr lang="en-US" sz="2918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Those are the parameters which contribute to solar power generation directly (like sunlight hours, irradiance and cloud cover).</a:t>
            </a:r>
          </a:p>
          <a:p>
            <a:pPr algn="l">
              <a:lnSpc>
                <a:spcPts val="3850"/>
              </a:lnSpc>
            </a:pPr>
          </a:p>
          <a:p>
            <a:pPr algn="l">
              <a:lnSpc>
                <a:spcPts val="3850"/>
              </a:lnSpc>
            </a:pPr>
            <a:r>
              <a:rPr lang="en-US" sz="2918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lang="en-US" sz="2918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4. </a:t>
            </a:r>
            <a:r>
              <a:rPr lang="en-US" sz="2918" u="sng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Preprocess Data</a:t>
            </a:r>
          </a:p>
          <a:p>
            <a:pPr algn="l" marL="630194" indent="-315097" lvl="1">
              <a:lnSpc>
                <a:spcPts val="3850"/>
              </a:lnSpc>
              <a:buFont typeface="Arial"/>
              <a:buChar char="•"/>
            </a:pPr>
            <a:r>
              <a:rPr lang="en-US" sz="2918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</a:t>
            </a:r>
            <a:r>
              <a:rPr lang="en-US" sz="2918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he selected features are associated, cleaned and transformed.</a:t>
            </a:r>
          </a:p>
          <a:p>
            <a:pPr algn="l" marL="630194" indent="-315097" lvl="1">
              <a:lnSpc>
                <a:spcPts val="3850"/>
              </a:lnSpc>
              <a:buFont typeface="Arial"/>
              <a:buChar char="•"/>
            </a:pPr>
            <a:r>
              <a:rPr lang="en-US" sz="2918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This involves doing things like addressmiting missing value's, converting units to some standard</a:t>
            </a:r>
          </a:p>
          <a:p>
            <a:pPr algn="l">
              <a:lnSpc>
                <a:spcPts val="3852"/>
              </a:lnSpc>
            </a:pPr>
            <a:r>
              <a:rPr lang="en-US" sz="2918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      </a:t>
            </a:r>
            <a:r>
              <a:rPr lang="en-US" sz="2918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scale, convert columns into the format that model can interpret in the future code.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1549952" y="-4685052"/>
            <a:ext cx="15357113" cy="19657105"/>
            <a:chOff x="0" y="0"/>
            <a:chExt cx="20476151" cy="2620947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476211" cy="26209498"/>
            </a:xfrm>
            <a:custGeom>
              <a:avLst/>
              <a:gdLst/>
              <a:ahLst/>
              <a:cxnLst/>
              <a:rect r="r" b="b" t="t" l="l"/>
              <a:pathLst>
                <a:path h="26209498" w="20476211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22" t="0" r="-22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-5400000">
            <a:off x="1702352" y="-4532652"/>
            <a:ext cx="15357113" cy="19657105"/>
            <a:chOff x="0" y="0"/>
            <a:chExt cx="20476151" cy="2620947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0476211" cy="26209498"/>
            </a:xfrm>
            <a:custGeom>
              <a:avLst/>
              <a:gdLst/>
              <a:ahLst/>
              <a:cxnLst/>
              <a:rect r="r" b="b" t="t" l="l"/>
              <a:pathLst>
                <a:path h="26209498" w="20476211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2" t="0" r="-22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-10798857">
            <a:off x="4832756" y="2189386"/>
            <a:ext cx="7945947" cy="4449731"/>
            <a:chOff x="0" y="0"/>
            <a:chExt cx="10594596" cy="593297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0594594" cy="5932932"/>
            </a:xfrm>
            <a:custGeom>
              <a:avLst/>
              <a:gdLst/>
              <a:ahLst/>
              <a:cxnLst/>
              <a:rect r="r" b="b" t="t" l="l"/>
              <a:pathLst>
                <a:path h="5932932" w="10594594">
                  <a:moveTo>
                    <a:pt x="0" y="0"/>
                  </a:moveTo>
                  <a:lnTo>
                    <a:pt x="10594594" y="0"/>
                  </a:lnTo>
                  <a:lnTo>
                    <a:pt x="10594594" y="5932932"/>
                  </a:lnTo>
                  <a:lnTo>
                    <a:pt x="0" y="593293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-399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4663117" y="568666"/>
            <a:ext cx="9130784" cy="9138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73"/>
              </a:lnSpc>
            </a:pPr>
            <a:r>
              <a:rPr lang="en-US" b="true" sz="5662" u="sng">
                <a:solidFill>
                  <a:srgbClr val="D9D9D9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FLOWCHART / DIAGRAM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26532" y="2006984"/>
            <a:ext cx="17561468" cy="52073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99"/>
              </a:lnSpc>
            </a:pPr>
            <a:r>
              <a:rPr lang="en-US" sz="288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5. </a:t>
            </a:r>
            <a:r>
              <a:rPr lang="en-US" sz="2880" u="sng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Feed into Model</a:t>
            </a:r>
          </a:p>
          <a:p>
            <a:pPr algn="l" marL="621969" indent="-310984" lvl="1">
              <a:lnSpc>
                <a:spcPts val="3799"/>
              </a:lnSpc>
              <a:buFont typeface="Arial"/>
              <a:buChar char="•"/>
            </a:pPr>
            <a:r>
              <a:rPr lang="en-US" sz="288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Provide Inputs to Model Data that has been processed is passed through a ML model that is trained  on historical weather + energy generation datasets.</a:t>
            </a:r>
          </a:p>
          <a:p>
            <a:pPr algn="l" marL="621969" indent="-310984" lvl="1">
              <a:lnSpc>
                <a:spcPts val="3799"/>
              </a:lnSpc>
              <a:buFont typeface="Arial"/>
              <a:buChar char="•"/>
            </a:pPr>
            <a:r>
              <a:rPr lang="en-US" sz="288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The ML model was designed to take inputs like weather data etc and come up with a predictive estimation</a:t>
            </a:r>
          </a:p>
          <a:p>
            <a:pPr algn="l">
              <a:lnSpc>
                <a:spcPts val="3799"/>
              </a:lnSpc>
            </a:pPr>
          </a:p>
          <a:p>
            <a:pPr algn="l">
              <a:lnSpc>
                <a:spcPts val="3799"/>
              </a:lnSpc>
            </a:pPr>
            <a:r>
              <a:rPr lang="en-US" sz="288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6. </a:t>
            </a:r>
            <a:r>
              <a:rPr lang="en-US" sz="2880" u="sng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Output of Prediction</a:t>
            </a:r>
          </a:p>
          <a:p>
            <a:pPr algn="l" marL="621969" indent="-310984" lvl="1">
              <a:lnSpc>
                <a:spcPts val="3802"/>
              </a:lnSpc>
              <a:buFont typeface="Arial"/>
              <a:buChar char="•"/>
            </a:pPr>
            <a:r>
              <a:rPr lang="en-US" sz="288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The ML model estimates the total solar energy in kilowatt hours (kWh) that will be gained that day.</a:t>
            </a:r>
          </a:p>
          <a:p>
            <a:pPr algn="l">
              <a:lnSpc>
                <a:spcPts val="3799"/>
              </a:lnSpc>
            </a:pPr>
          </a:p>
          <a:p>
            <a:pPr algn="l">
              <a:lnSpc>
                <a:spcPts val="3799"/>
              </a:lnSpc>
            </a:pPr>
            <a:r>
              <a:rPr lang="en-US" sz="288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7. </a:t>
            </a:r>
            <a:r>
              <a:rPr lang="en-US" sz="2880" u="sng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Display Results </a:t>
            </a:r>
          </a:p>
          <a:p>
            <a:pPr algn="l" marL="621969" indent="-310984" lvl="1">
              <a:lnSpc>
                <a:spcPts val="3799"/>
              </a:lnSpc>
              <a:buFont typeface="Arial"/>
              <a:buChar char="•"/>
            </a:pPr>
            <a:r>
              <a:rPr lang="en-US" sz="288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The Predicted Energy output is displayed to the user via the User interface.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1549952" y="-4685052"/>
            <a:ext cx="15357113" cy="19657105"/>
            <a:chOff x="0" y="0"/>
            <a:chExt cx="20476151" cy="2620947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476211" cy="26209498"/>
            </a:xfrm>
            <a:custGeom>
              <a:avLst/>
              <a:gdLst/>
              <a:ahLst/>
              <a:cxnLst/>
              <a:rect r="r" b="b" t="t" l="l"/>
              <a:pathLst>
                <a:path h="26209498" w="20476211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22" t="0" r="-22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-5400000">
            <a:off x="1702352" y="-4532652"/>
            <a:ext cx="15357113" cy="19657105"/>
            <a:chOff x="0" y="0"/>
            <a:chExt cx="20476151" cy="2620947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0476211" cy="26209498"/>
            </a:xfrm>
            <a:custGeom>
              <a:avLst/>
              <a:gdLst/>
              <a:ahLst/>
              <a:cxnLst/>
              <a:rect r="r" b="b" t="t" l="l"/>
              <a:pathLst>
                <a:path h="26209498" w="20476211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2" t="0" r="-22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-10798857">
            <a:off x="4832756" y="2189386"/>
            <a:ext cx="7945947" cy="4449731"/>
            <a:chOff x="0" y="0"/>
            <a:chExt cx="10594596" cy="593297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0594594" cy="5932932"/>
            </a:xfrm>
            <a:custGeom>
              <a:avLst/>
              <a:gdLst/>
              <a:ahLst/>
              <a:cxnLst/>
              <a:rect r="r" b="b" t="t" l="l"/>
              <a:pathLst>
                <a:path h="5932932" w="10594594">
                  <a:moveTo>
                    <a:pt x="0" y="0"/>
                  </a:moveTo>
                  <a:lnTo>
                    <a:pt x="10594594" y="0"/>
                  </a:lnTo>
                  <a:lnTo>
                    <a:pt x="10594594" y="5932932"/>
                  </a:lnTo>
                  <a:lnTo>
                    <a:pt x="0" y="593293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-399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4663116" y="568666"/>
            <a:ext cx="9130784" cy="9138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73"/>
              </a:lnSpc>
            </a:pPr>
            <a:r>
              <a:rPr lang="en-US" b="true" sz="5662" u="sng">
                <a:solidFill>
                  <a:srgbClr val="D9D9D9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FEATURES AND NOVELTY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15821" y="809625"/>
            <a:ext cx="16825374" cy="117885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37"/>
              </a:lnSpc>
            </a:pPr>
          </a:p>
          <a:p>
            <a:pPr algn="l" marL="712470" indent="-356235" lvl="1">
              <a:lnSpc>
                <a:spcPts val="6237"/>
              </a:lnSpc>
              <a:buFont typeface="Arial"/>
              <a:buChar char="•"/>
            </a:pPr>
            <a:r>
              <a:rPr lang="en-US" sz="3300" u="sng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Pincode-Based Estimation:</a:t>
            </a:r>
            <a:r>
              <a:rPr lang="en-US" sz="330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Users enter their pincode of area f</a:t>
            </a:r>
            <a:r>
              <a:rPr lang="en-US" sz="330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or hyper-localized predictions of solar power.</a:t>
            </a:r>
          </a:p>
          <a:p>
            <a:pPr algn="l" marL="712470" indent="-356235" lvl="1">
              <a:lnSpc>
                <a:spcPts val="6237"/>
              </a:lnSpc>
              <a:buFont typeface="Arial"/>
              <a:buChar char="•"/>
            </a:pPr>
            <a:r>
              <a:rPr lang="en-US" sz="330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lang="en-US" sz="3300" u="sng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Real-Time Weather Integration:</a:t>
            </a:r>
            <a:r>
              <a:rPr lang="en-US" sz="330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Live weather data affects the output, increasing precision over static estimates.</a:t>
            </a:r>
          </a:p>
          <a:p>
            <a:pPr algn="l" marL="712470" indent="-356235" lvl="1">
              <a:lnSpc>
                <a:spcPts val="6237"/>
              </a:lnSpc>
              <a:buFont typeface="Arial"/>
              <a:buChar char="•"/>
            </a:pPr>
            <a:r>
              <a:rPr lang="en-US" sz="3300" u="sng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Custom Panel Inputs:</a:t>
            </a:r>
            <a:r>
              <a:rPr lang="en-US" sz="330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Users set solar panel area and type (company/material) for customized results.</a:t>
            </a:r>
          </a:p>
          <a:p>
            <a:pPr algn="l" marL="712470" indent="-356235" lvl="1">
              <a:lnSpc>
                <a:spcPts val="6237"/>
              </a:lnSpc>
              <a:buFont typeface="Arial"/>
              <a:buChar char="•"/>
            </a:pPr>
            <a:r>
              <a:rPr lang="en-US" sz="3300" u="sng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Interactive Chatbot Assistance:</a:t>
            </a:r>
            <a:r>
              <a:rPr lang="en-US" sz="330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Integrated FAQ chatbot provides answers to typical solar-related questions, enhancing user experience.</a:t>
            </a:r>
          </a:p>
          <a:p>
            <a:pPr algn="l" marL="712470" indent="-356235" lvl="1">
              <a:lnSpc>
                <a:spcPts val="6237"/>
              </a:lnSpc>
              <a:buFont typeface="Arial"/>
              <a:buChar char="•"/>
            </a:pPr>
            <a:r>
              <a:rPr lang="en-US" sz="3300" u="sng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Clean Web Interface:</a:t>
            </a:r>
            <a:r>
              <a:rPr lang="en-US" sz="330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HTML/CSS/Java-powered front end provides an intuitive and responsive interface.</a:t>
            </a:r>
          </a:p>
          <a:p>
            <a:pPr algn="l">
              <a:lnSpc>
                <a:spcPts val="6237"/>
              </a:lnSpc>
            </a:pPr>
          </a:p>
          <a:p>
            <a:pPr algn="l">
              <a:lnSpc>
                <a:spcPts val="6237"/>
              </a:lnSpc>
            </a:pPr>
          </a:p>
          <a:p>
            <a:pPr algn="l">
              <a:lnSpc>
                <a:spcPts val="6237"/>
              </a:lnSpc>
            </a:pPr>
          </a:p>
          <a:p>
            <a:pPr algn="l">
              <a:lnSpc>
                <a:spcPts val="6237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1549952" y="-4685052"/>
            <a:ext cx="15357113" cy="19657105"/>
            <a:chOff x="0" y="0"/>
            <a:chExt cx="20476151" cy="2620947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476211" cy="26209498"/>
            </a:xfrm>
            <a:custGeom>
              <a:avLst/>
              <a:gdLst/>
              <a:ahLst/>
              <a:cxnLst/>
              <a:rect r="r" b="b" t="t" l="l"/>
              <a:pathLst>
                <a:path h="26209498" w="20476211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22" t="0" r="-22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-10798857">
            <a:off x="4832756" y="2189386"/>
            <a:ext cx="7945947" cy="4449731"/>
            <a:chOff x="0" y="0"/>
            <a:chExt cx="10594596" cy="593297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0594594" cy="5932932"/>
            </a:xfrm>
            <a:custGeom>
              <a:avLst/>
              <a:gdLst/>
              <a:ahLst/>
              <a:cxnLst/>
              <a:rect r="r" b="b" t="t" l="l"/>
              <a:pathLst>
                <a:path h="5932932" w="10594594">
                  <a:moveTo>
                    <a:pt x="0" y="0"/>
                  </a:moveTo>
                  <a:lnTo>
                    <a:pt x="10594594" y="0"/>
                  </a:lnTo>
                  <a:lnTo>
                    <a:pt x="10594594" y="5932932"/>
                  </a:lnTo>
                  <a:lnTo>
                    <a:pt x="0" y="593293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-399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2378507" y="165782"/>
            <a:ext cx="13725656" cy="9138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73"/>
              </a:lnSpc>
            </a:pPr>
            <a:r>
              <a:rPr lang="en-US" b="true" sz="5662" u="sng">
                <a:solidFill>
                  <a:srgbClr val="D9D9D9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DRAWBACK AND SHOWSTOPPERS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06666" y="1032028"/>
            <a:ext cx="15874668" cy="88311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22"/>
              </a:lnSpc>
            </a:pPr>
          </a:p>
          <a:p>
            <a:pPr algn="l" marL="716789" indent="-358394" lvl="1">
              <a:lnSpc>
                <a:spcPts val="4422"/>
              </a:lnSpc>
              <a:buFont typeface="Arial"/>
              <a:buChar char="•"/>
            </a:pPr>
            <a:r>
              <a:rPr lang="en-US" sz="3320" u="sng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Weather API Dependency:</a:t>
            </a:r>
            <a:r>
              <a:rPr lang="en-US" sz="332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The system relies heavily on third-party weather APIs, which may have rate limits, costs, or availability issues.</a:t>
            </a:r>
          </a:p>
          <a:p>
            <a:pPr algn="l">
              <a:lnSpc>
                <a:spcPts val="4422"/>
              </a:lnSpc>
            </a:pPr>
          </a:p>
          <a:p>
            <a:pPr algn="l" marL="716789" indent="-358394" lvl="1">
              <a:lnSpc>
                <a:spcPts val="4422"/>
              </a:lnSpc>
              <a:buFont typeface="Arial"/>
              <a:buChar char="•"/>
            </a:pPr>
            <a:r>
              <a:rPr lang="en-US" sz="3320" u="sng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Data Granularity: </a:t>
            </a:r>
            <a:r>
              <a:rPr lang="en-US" sz="332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Pincode-level location data can’t always reflect localized factors like shading, terrain, or roof tilt, affecting estimation accuracy.</a:t>
            </a:r>
          </a:p>
          <a:p>
            <a:pPr algn="l">
              <a:lnSpc>
                <a:spcPts val="4422"/>
              </a:lnSpc>
            </a:pPr>
          </a:p>
          <a:p>
            <a:pPr algn="l" marL="716789" indent="-358394" lvl="1">
              <a:lnSpc>
                <a:spcPts val="4422"/>
              </a:lnSpc>
              <a:buFont typeface="Arial"/>
              <a:buChar char="•"/>
            </a:pPr>
            <a:r>
              <a:rPr lang="en-US" sz="3320" u="sng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No Real-World Feedback Loop:</a:t>
            </a:r>
            <a:r>
              <a:rPr lang="en-US" sz="332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Without integration with actual solar panel sensors or IoT devices, output remains theoretical rather than measured.</a:t>
            </a:r>
          </a:p>
          <a:p>
            <a:pPr algn="l">
              <a:lnSpc>
                <a:spcPts val="4422"/>
              </a:lnSpc>
            </a:pPr>
          </a:p>
          <a:p>
            <a:pPr algn="l" marL="716789" indent="-358394" lvl="1">
              <a:lnSpc>
                <a:spcPts val="4422"/>
              </a:lnSpc>
              <a:buFont typeface="Arial"/>
              <a:buChar char="•"/>
            </a:pPr>
            <a:r>
              <a:rPr lang="en-US" sz="3320" u="sng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Chatbot Scope Constraints:</a:t>
            </a:r>
            <a:r>
              <a:rPr lang="en-US" sz="332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An FAQ-style bot can feel rigid if users ask questions outside its scripted dataset, reducing its perceived intelligence.</a:t>
            </a:r>
          </a:p>
          <a:p>
            <a:pPr algn="l">
              <a:lnSpc>
                <a:spcPts val="4422"/>
              </a:lnSpc>
            </a:pPr>
          </a:p>
          <a:p>
            <a:pPr algn="l" marL="716789" indent="-358394" lvl="1">
              <a:lnSpc>
                <a:spcPts val="4422"/>
              </a:lnSpc>
              <a:buFont typeface="Arial"/>
              <a:buChar char="•"/>
            </a:pPr>
            <a:r>
              <a:rPr lang="en-US" sz="3320" u="sng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UX and Privacy Risks:</a:t>
            </a:r>
            <a:r>
              <a:rPr lang="en-US" sz="332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If front-end isn’t optimized for all devices and proper validation isn’t in place, accessibility and data privacy could be compromised.</a:t>
            </a:r>
          </a:p>
          <a:p>
            <a:pPr algn="ctr">
              <a:lnSpc>
                <a:spcPts val="4422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1549952" y="-4685052"/>
            <a:ext cx="15357113" cy="19657105"/>
            <a:chOff x="0" y="0"/>
            <a:chExt cx="20476151" cy="2620947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476211" cy="26209498"/>
            </a:xfrm>
            <a:custGeom>
              <a:avLst/>
              <a:gdLst/>
              <a:ahLst/>
              <a:cxnLst/>
              <a:rect r="r" b="b" t="t" l="l"/>
              <a:pathLst>
                <a:path h="26209498" w="20476211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22" t="0" r="-22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-5400000">
            <a:off x="1702352" y="-4532652"/>
            <a:ext cx="15357113" cy="19657105"/>
            <a:chOff x="0" y="0"/>
            <a:chExt cx="20476151" cy="2620947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0476211" cy="26209498"/>
            </a:xfrm>
            <a:custGeom>
              <a:avLst/>
              <a:gdLst/>
              <a:ahLst/>
              <a:cxnLst/>
              <a:rect r="r" b="b" t="t" l="l"/>
              <a:pathLst>
                <a:path h="26209498" w="20476211">
                  <a:moveTo>
                    <a:pt x="0" y="0"/>
                  </a:moveTo>
                  <a:lnTo>
                    <a:pt x="20476211" y="0"/>
                  </a:lnTo>
                  <a:lnTo>
                    <a:pt x="20476211" y="26209498"/>
                  </a:lnTo>
                  <a:lnTo>
                    <a:pt x="0" y="262094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2" t="0" r="-22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-10798857">
            <a:off x="5171026" y="2506288"/>
            <a:ext cx="7945947" cy="4449731"/>
            <a:chOff x="0" y="0"/>
            <a:chExt cx="10594596" cy="593297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0594594" cy="5932932"/>
            </a:xfrm>
            <a:custGeom>
              <a:avLst/>
              <a:gdLst/>
              <a:ahLst/>
              <a:cxnLst/>
              <a:rect r="r" b="b" t="t" l="l"/>
              <a:pathLst>
                <a:path h="5932932" w="10594594">
                  <a:moveTo>
                    <a:pt x="0" y="0"/>
                  </a:moveTo>
                  <a:lnTo>
                    <a:pt x="10594594" y="0"/>
                  </a:lnTo>
                  <a:lnTo>
                    <a:pt x="10594594" y="5932932"/>
                  </a:lnTo>
                  <a:lnTo>
                    <a:pt x="0" y="593293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-399"/>
              </a:stretch>
            </a:blipFill>
          </p:spPr>
        </p:sp>
      </p:grpSp>
      <p:graphicFrame>
        <p:nvGraphicFramePr>
          <p:cNvPr name="Table 8" id="8"/>
          <p:cNvGraphicFramePr>
            <a:graphicFrameLocks noGrp="true"/>
          </p:cNvGraphicFramePr>
          <p:nvPr/>
        </p:nvGraphicFramePr>
        <p:xfrm>
          <a:off x="1285875" y="2914650"/>
          <a:ext cx="15316200" cy="6713687"/>
        </p:xfrm>
        <a:graphic>
          <a:graphicData uri="http://schemas.openxmlformats.org/drawingml/2006/table">
            <a:tbl>
              <a:tblPr/>
              <a:tblGrid>
                <a:gridCol w="1451410"/>
                <a:gridCol w="4946254"/>
                <a:gridCol w="5089485"/>
                <a:gridCol w="3829050"/>
              </a:tblGrid>
              <a:tr h="168596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620"/>
                        </a:lnSpc>
                        <a:defRPr/>
                      </a:pPr>
                      <a:r>
                        <a:rPr lang="en-US" sz="3300" b="true">
                          <a:solidFill>
                            <a:srgbClr val="FFFFFF"/>
                          </a:solidFill>
                          <a:latin typeface="Playfair Display Bold"/>
                          <a:ea typeface="Playfair Display Bold"/>
                          <a:cs typeface="Playfair Display Bold"/>
                          <a:sym typeface="Playfair Display Bold"/>
                        </a:rPr>
                        <a:t>Sr no.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620"/>
                        </a:lnSpc>
                        <a:defRPr/>
                      </a:pPr>
                      <a:r>
                        <a:rPr lang="en-US" sz="3300">
                          <a:solidFill>
                            <a:srgbClr val="FFFFFF"/>
                          </a:solidFill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Name of Team Member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620"/>
                        </a:lnSpc>
                        <a:defRPr/>
                      </a:pPr>
                      <a:r>
                        <a:rPr lang="en-US" sz="3300" b="true">
                          <a:solidFill>
                            <a:srgbClr val="FFFFFF"/>
                          </a:solidFill>
                          <a:latin typeface="Playfair Display Bold"/>
                          <a:ea typeface="Playfair Display Bold"/>
                          <a:cs typeface="Playfair Display Bold"/>
                          <a:sym typeface="Playfair Display Bold"/>
                        </a:rPr>
                        <a:t>Email Address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620"/>
                        </a:lnSpc>
                        <a:defRPr/>
                      </a:pPr>
                      <a:r>
                        <a:rPr lang="en-US" sz="3300" b="true">
                          <a:solidFill>
                            <a:srgbClr val="FFFFFF"/>
                          </a:solidFill>
                          <a:latin typeface="Playfair Display Bold"/>
                          <a:ea typeface="Playfair Display Bold"/>
                          <a:cs typeface="Playfair Display Bold"/>
                          <a:sym typeface="Playfair Display Bold"/>
                        </a:rPr>
                        <a:t>Phone no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9551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619"/>
                        </a:lnSpc>
                        <a:defRPr/>
                      </a:pPr>
                      <a:r>
                        <a:rPr lang="en-US" sz="3299">
                          <a:solidFill>
                            <a:srgbClr val="FFFFFF"/>
                          </a:solidFill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1)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620"/>
                        </a:lnSpc>
                        <a:defRPr/>
                      </a:pPr>
                      <a:r>
                        <a:rPr lang="en-US" sz="3300">
                          <a:solidFill>
                            <a:srgbClr val="FFFFFF"/>
                          </a:solidFill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Sarvesh Santosh Sapkal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80"/>
                        </a:lnSpc>
                        <a:defRPr/>
                      </a:pPr>
                      <a:r>
                        <a:rPr lang="en-US" sz="3200">
                          <a:solidFill>
                            <a:srgbClr val="FFFFFF"/>
                          </a:solidFill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sarvesh.sapkal24@vit.edu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620"/>
                        </a:lnSpc>
                        <a:defRPr/>
                      </a:pPr>
                      <a:r>
                        <a:rPr lang="en-US" sz="3300">
                          <a:solidFill>
                            <a:srgbClr val="FFFFFF"/>
                          </a:solidFill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9860039768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7759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620"/>
                        </a:lnSpc>
                        <a:defRPr/>
                      </a:pPr>
                      <a:r>
                        <a:rPr lang="en-US" sz="3300">
                          <a:solidFill>
                            <a:srgbClr val="FFFFFF"/>
                          </a:solidFill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2)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620"/>
                        </a:lnSpc>
                        <a:defRPr/>
                      </a:pPr>
                      <a:r>
                        <a:rPr lang="en-US" sz="3300">
                          <a:solidFill>
                            <a:srgbClr val="FFFFFF"/>
                          </a:solidFill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Shalvi Viny Maheshwari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779"/>
                        </a:lnSpc>
                        <a:defRPr/>
                      </a:pPr>
                      <a:r>
                        <a:rPr lang="en-US" sz="2700">
                          <a:solidFill>
                            <a:srgbClr val="FFFFFF"/>
                          </a:solidFill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shalvi.maheshwari24@vit.edu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620"/>
                        </a:lnSpc>
                        <a:defRPr/>
                      </a:pPr>
                      <a:r>
                        <a:rPr lang="en-US" sz="3300">
                          <a:solidFill>
                            <a:srgbClr val="FFFFFF"/>
                          </a:solidFill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8669881079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5461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620"/>
                        </a:lnSpc>
                        <a:defRPr/>
                      </a:pPr>
                      <a:r>
                        <a:rPr lang="en-US" sz="3300">
                          <a:solidFill>
                            <a:srgbClr val="FFFFFF"/>
                          </a:solidFill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3)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FFFFFF"/>
                          </a:solidFill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Laukika Mukund Shinde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FFFFFF"/>
                          </a:solidFill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laukika.shinde24@vit.edu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620"/>
                        </a:lnSpc>
                        <a:defRPr/>
                      </a:pPr>
                      <a:r>
                        <a:rPr lang="en-US" sz="3300">
                          <a:solidFill>
                            <a:srgbClr val="FFFFFF"/>
                          </a:solidFill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9309344314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9" id="9"/>
          <p:cNvSpPr txBox="true"/>
          <p:nvPr/>
        </p:nvSpPr>
        <p:spPr>
          <a:xfrm rot="0">
            <a:off x="4663116" y="568666"/>
            <a:ext cx="9130784" cy="9138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73"/>
              </a:lnSpc>
            </a:pPr>
            <a:r>
              <a:rPr lang="en-US" b="true" sz="5662">
                <a:solidFill>
                  <a:srgbClr val="D9D9D9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W</a:t>
            </a:r>
            <a:r>
              <a:rPr lang="en-US" b="true" sz="5662">
                <a:solidFill>
                  <a:srgbClr val="D9D9D9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E BARE BUGS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131159" y="1529753"/>
            <a:ext cx="12499499" cy="691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21"/>
              </a:lnSpc>
            </a:pPr>
            <a:r>
              <a:rPr lang="en-US" b="true" sz="4220">
                <a:solidFill>
                  <a:srgbClr val="D9D9D9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Name of team members and their contact details 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DAGrAqSebAk</dc:identifier>
  <dcterms:modified xsi:type="dcterms:W3CDTF">2011-08-01T06:04:30Z</dcterms:modified>
  <cp:revision>1</cp:revision>
  <dc:title>WE BARE BUGS</dc:title>
</cp:coreProperties>
</file>

<file path=docProps/thumbnail.jpeg>
</file>